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86" r:id="rId3"/>
    <p:sldId id="402" r:id="rId4"/>
    <p:sldId id="392" r:id="rId5"/>
    <p:sldId id="395" r:id="rId6"/>
    <p:sldId id="408" r:id="rId7"/>
    <p:sldId id="409" r:id="rId8"/>
    <p:sldId id="441" r:id="rId9"/>
    <p:sldId id="420" r:id="rId10"/>
    <p:sldId id="421" r:id="rId11"/>
    <p:sldId id="422" r:id="rId12"/>
    <p:sldId id="440" r:id="rId13"/>
    <p:sldId id="442" r:id="rId14"/>
    <p:sldId id="443" r:id="rId15"/>
    <p:sldId id="444" r:id="rId16"/>
    <p:sldId id="445" r:id="rId17"/>
    <p:sldId id="411" r:id="rId18"/>
    <p:sldId id="412" r:id="rId19"/>
    <p:sldId id="413" r:id="rId20"/>
    <p:sldId id="419" r:id="rId21"/>
    <p:sldId id="415" r:id="rId22"/>
    <p:sldId id="416" r:id="rId23"/>
    <p:sldId id="423" r:id="rId24"/>
    <p:sldId id="426" r:id="rId25"/>
    <p:sldId id="424" r:id="rId26"/>
    <p:sldId id="427" r:id="rId27"/>
    <p:sldId id="428" r:id="rId28"/>
    <p:sldId id="429" r:id="rId29"/>
    <p:sldId id="430" r:id="rId30"/>
    <p:sldId id="431" r:id="rId31"/>
    <p:sldId id="432" r:id="rId32"/>
    <p:sldId id="433" r:id="rId33"/>
    <p:sldId id="434" r:id="rId34"/>
    <p:sldId id="435" r:id="rId35"/>
    <p:sldId id="436" r:id="rId36"/>
    <p:sldId id="437" r:id="rId3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71916" autoAdjust="0"/>
  </p:normalViewPr>
  <p:slideViewPr>
    <p:cSldViewPr snapToObjects="1">
      <p:cViewPr varScale="1">
        <p:scale>
          <a:sx n="29" d="100"/>
          <a:sy n="29" d="100"/>
        </p:scale>
        <p:origin x="54" y="60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6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6" y="883158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9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8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29968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2" tIns="46552" rIns="93102" bIns="4655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75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395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12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6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91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/>
              <a:t> g = </a:t>
            </a:r>
            <a:r>
              <a:rPr lang="en-US" sz="1300" dirty="0" err="1"/>
              <a:t>AdjancencyListGraph</a:t>
            </a:r>
            <a:r>
              <a:rPr lang="en-US" sz="1300" dirty="0"/>
              <a:t>(</a:t>
            </a:r>
          </a:p>
          <a:p>
            <a:r>
              <a:rPr lang="en-US" sz="1300" dirty="0"/>
              <a:t>            [[1, [(2, 4),(3, 2), (5, 3)]],</a:t>
            </a:r>
          </a:p>
          <a:p>
            <a:r>
              <a:rPr lang="en-US" sz="1300" dirty="0"/>
              <a:t>             [2, [(1, 4), (4, 5)]],</a:t>
            </a:r>
          </a:p>
          <a:p>
            <a:r>
              <a:rPr lang="en-US" sz="1300" dirty="0"/>
              <a:t>             [3, [(1, 2), (5, 6), (4, 1), (6,3)]],</a:t>
            </a:r>
          </a:p>
          <a:p>
            <a:r>
              <a:rPr lang="en-US" sz="1300" dirty="0"/>
              <a:t>             [4, [(2, 5), (6,6), (3,1)]],</a:t>
            </a:r>
          </a:p>
          <a:p>
            <a:r>
              <a:rPr lang="en-US" sz="1300" dirty="0"/>
              <a:t>             [5, [(1, 3), (3,6), (6,2)]],</a:t>
            </a:r>
          </a:p>
          <a:p>
            <a:r>
              <a:rPr lang="en-US" sz="1300" dirty="0"/>
              <a:t>             [6, [(5, 2), (3, 3), (4, 6)]]</a:t>
            </a:r>
          </a:p>
          <a:p>
            <a:r>
              <a:rPr lang="en-US" sz="1300" dirty="0"/>
              <a:t>             ])</a:t>
            </a:r>
          </a:p>
          <a:p>
            <a:endParaRPr lang="en-US" sz="1300" dirty="0"/>
          </a:p>
          <a:p>
            <a:r>
              <a:rPr lang="en-US" dirty="0" smtClean="0"/>
              <a:t>Show</a:t>
            </a:r>
            <a:r>
              <a:rPr lang="en-US" baseline="0" dirty="0" smtClean="0"/>
              <a:t> an example of what the parent array looks like.  Draw a rootless tree on the board, number the vertices, pick a start vertex and show parent array contents.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many total calls to inner loop execute altogether?   Answer 2*|E| + |V|.  </a:t>
            </a:r>
          </a:p>
          <a:p>
            <a:r>
              <a:rPr lang="en-US" baseline="0" dirty="0" smtClean="0"/>
              <a:t>What is maximum  time for a single execution of the inner loop?   Answer log V</a:t>
            </a:r>
          </a:p>
          <a:p>
            <a:r>
              <a:rPr lang="en-US" baseline="0" dirty="0" smtClean="0"/>
              <a:t>Total time is Theta((|E| + |V|) log |V|) = Theta(|E| log |V|)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7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0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16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05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189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342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2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doing this one on the board, and showing the slides later.</a:t>
            </a:r>
          </a:p>
          <a:p>
            <a:endParaRPr lang="en-US" dirty="0" smtClean="0"/>
          </a:p>
          <a:p>
            <a:r>
              <a:rPr lang="en-US" b="1" dirty="0" smtClean="0"/>
              <a:t>Write on board:</a:t>
            </a:r>
          </a:p>
          <a:p>
            <a:r>
              <a:rPr lang="en-US" dirty="0" smtClean="0"/>
              <a:t>Graph G</a:t>
            </a:r>
            <a:r>
              <a:rPr lang="en-US" baseline="0" dirty="0"/>
              <a:t> </a:t>
            </a:r>
            <a:r>
              <a:rPr lang="en-US" baseline="0" dirty="0" smtClean="0"/>
              <a:t>has MST T</a:t>
            </a:r>
          </a:p>
          <a:p>
            <a:r>
              <a:rPr lang="en-US" baseline="0" dirty="0" smtClean="0"/>
              <a:t>G' is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 of T</a:t>
            </a:r>
          </a:p>
          <a:p>
            <a:r>
              <a:rPr lang="en-US" baseline="0" dirty="0" smtClean="0"/>
              <a:t>C is a connected component of G'</a:t>
            </a:r>
          </a:p>
          <a:p>
            <a:r>
              <a:rPr lang="en-US" baseline="0" dirty="0" smtClean="0"/>
              <a:t>e = (</a:t>
            </a:r>
            <a:r>
              <a:rPr lang="en-US" baseline="0" dirty="0" err="1" smtClean="0"/>
              <a:t>v,w</a:t>
            </a:r>
            <a:r>
              <a:rPr lang="en-US" baseline="0" dirty="0" smtClean="0"/>
              <a:t>) = minimal-weight-edge from C to G-C.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do the steps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590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183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81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12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slide.  Figure each out</a:t>
            </a:r>
            <a:r>
              <a:rPr lang="en-US" baseline="0" dirty="0" smtClean="0"/>
              <a:t> together before revealing it</a:t>
            </a:r>
          </a:p>
          <a:p>
            <a:endParaRPr lang="en-US" baseline="0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086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</a:t>
            </a:r>
            <a:r>
              <a:rPr lang="en-US" dirty="0" err="1" smtClean="0"/>
              <a:t>makeset</a:t>
            </a:r>
            <a:r>
              <a:rPr lang="en-US" dirty="0" smtClean="0"/>
              <a:t> calls, time n</a:t>
            </a:r>
          </a:p>
          <a:p>
            <a:r>
              <a:rPr lang="en-US" dirty="0" err="1" smtClean="0"/>
              <a:t>findset</a:t>
            </a:r>
            <a:r>
              <a:rPr lang="en-US" dirty="0" smtClean="0"/>
              <a:t> worst case: n, union calls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findset</a:t>
            </a:r>
            <a:r>
              <a:rPr lang="en-US" baseline="0" dirty="0" smtClean="0"/>
              <a:t> twice, so O(n)</a:t>
            </a:r>
          </a:p>
          <a:p>
            <a:r>
              <a:rPr lang="en-US" baseline="0" dirty="0" smtClean="0"/>
              <a:t>Worst case for total: n + nm</a:t>
            </a:r>
          </a:p>
          <a:p>
            <a:endParaRPr lang="en-US" dirty="0" smtClean="0"/>
          </a:p>
          <a:p>
            <a:r>
              <a:rPr lang="en-US" dirty="0" smtClean="0"/>
              <a:t>If m&lt;n, max height of trees is m, so O(n + 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general, O(n + m * min(</a:t>
            </a:r>
            <a:r>
              <a:rPr lang="en-US" dirty="0" err="1" smtClean="0"/>
              <a:t>n,m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If we can keep the trees from getting so tall, perhaps we can do better.</a:t>
            </a:r>
          </a:p>
          <a:p>
            <a:endParaRPr lang="en-US" dirty="0" smtClean="0"/>
          </a:p>
          <a:p>
            <a:r>
              <a:rPr lang="en-US" dirty="0" smtClean="0"/>
              <a:t>How can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263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pPr defTabSz="457133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makeset2(i):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parent[i] = i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height[i] = 0</a:t>
            </a:r>
          </a:p>
          <a:p>
            <a:endParaRPr lang="en-US" dirty="0" smtClean="0"/>
          </a:p>
          <a:p>
            <a:pPr defTabSz="457133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height[i] &lt; height[j]):  		   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                parent[i] = j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height[i] &gt; height[j]: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		parent[j] = i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 	parent[i] = j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		height[j] = height[j]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106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sz="1300" dirty="0">
                <a:sym typeface="Symbol" pitchFamily="18" charset="2"/>
              </a:rPr>
              <a:t></a:t>
            </a:r>
            <a:r>
              <a:rPr lang="en-US" sz="1300" dirty="0" err="1"/>
              <a:t>lg</a:t>
            </a:r>
            <a:r>
              <a:rPr lang="en-US" sz="1300" dirty="0"/>
              <a:t> p</a:t>
            </a:r>
            <a:r>
              <a:rPr lang="en-US" sz="1300" dirty="0">
                <a:sym typeface="Symbol" pitchFamily="18" charset="2"/>
              </a:rPr>
              <a:t>.</a:t>
            </a:r>
          </a:p>
          <a:p>
            <a:r>
              <a:rPr lang="en-US" sz="1300" dirty="0">
                <a:sym typeface="Symbol" pitchFamily="18" charset="2"/>
              </a:rPr>
              <a:t>Since k &gt; 1, T must be the union of two trees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1: height of T is max {h1, h2} &lt;= max {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1</a:t>
            </a:r>
            <a:r>
              <a:rPr lang="en-US" sz="1300" dirty="0">
                <a:sym typeface="Symbol" pitchFamily="18" charset="2"/>
              </a:rPr>
              <a:t>,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} &lt;=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2: 1 + h2 &lt;= 1 +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&lt;= 1 + </a:t>
            </a:r>
            <a:r>
              <a:rPr lang="en-US" sz="1300" dirty="0" err="1"/>
              <a:t>lg</a:t>
            </a:r>
            <a:r>
              <a:rPr lang="en-US" sz="1300" dirty="0"/>
              <a:t> k/2</a:t>
            </a:r>
            <a:r>
              <a:rPr lang="en-US" sz="1300" dirty="0">
                <a:sym typeface="Symbol" pitchFamily="18" charset="2"/>
              </a:rPr>
              <a:t> = 1 + </a:t>
            </a:r>
            <a:r>
              <a:rPr lang="en-US" sz="1300" dirty="0" err="1"/>
              <a:t>lg</a:t>
            </a:r>
            <a:r>
              <a:rPr lang="en-US" sz="1300" dirty="0"/>
              <a:t> k - 1</a:t>
            </a:r>
            <a:r>
              <a:rPr lang="en-US" sz="1300" dirty="0">
                <a:sym typeface="Symbol" pitchFamily="18" charset="2"/>
              </a:rPr>
              <a:t> 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458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475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04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49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938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650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06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1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 not do this in 201310, it was in HW 13 </a:t>
            </a:r>
            <a:r>
              <a:rPr lang="en-US" dirty="0" err="1" smtClean="0"/>
              <a:t>instread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82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26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22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44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26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9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</a:t>
            </a:r>
            <a:r>
              <a:rPr lang="en-US" sz="8000" b="1" dirty="0" smtClean="0"/>
              <a:t>Day 36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Kruskal </a:t>
            </a:r>
            <a:r>
              <a:rPr lang="en-US" sz="2800" b="1" dirty="0" smtClean="0"/>
              <a:t>proof recap</a:t>
            </a:r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Prim </a:t>
            </a:r>
            <a:r>
              <a:rPr lang="en-US" sz="2800" b="1" dirty="0" smtClean="0"/>
              <a:t>Data Structures and detailed algorithm.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762000"/>
          </a:xfrm>
        </p:spPr>
        <p:txBody>
          <a:bodyPr/>
          <a:lstStyle/>
          <a:p>
            <a:r>
              <a:rPr lang="en-US" dirty="0" smtClean="0"/>
              <a:t>Indirect </a:t>
            </a:r>
            <a:r>
              <a:rPr lang="en-US" dirty="0" err="1" smtClean="0"/>
              <a:t>minheap</a:t>
            </a:r>
            <a:r>
              <a:rPr lang="en-US" dirty="0" smtClean="0"/>
              <a:t>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need an operation that a standard binary heap doesn't support: 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decrease(vertex,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newWeight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Decreases the value associated with a heap </a:t>
            </a:r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We also want to quickly find an element in the heap</a:t>
            </a:r>
            <a:endParaRPr lang="en-US" dirty="0" smtClean="0"/>
          </a:p>
          <a:p>
            <a:r>
              <a:rPr lang="en-US" dirty="0" smtClean="0"/>
              <a:t>Instead of putting vertices and associated edge weights directly in the heap:</a:t>
            </a:r>
          </a:p>
          <a:p>
            <a:pPr lvl="1"/>
            <a:r>
              <a:rPr lang="en-US" dirty="0" smtClean="0"/>
              <a:t>Put them in an array called </a:t>
            </a:r>
            <a:r>
              <a:rPr lang="en-US" b="1" dirty="0" smtClean="0"/>
              <a:t>key[]</a:t>
            </a:r>
          </a:p>
          <a:p>
            <a:pPr lvl="1"/>
            <a:r>
              <a:rPr lang="en-US" dirty="0" smtClean="0"/>
              <a:t>Put references to </a:t>
            </a:r>
            <a:r>
              <a:rPr lang="en-US" dirty="0" smtClean="0"/>
              <a:t>these keys  </a:t>
            </a:r>
            <a:r>
              <a:rPr lang="en-US" dirty="0" smtClean="0"/>
              <a:t>in the heap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352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Min </a:t>
            </a:r>
            <a:r>
              <a:rPr lang="en-US" dirty="0" smtClean="0"/>
              <a:t>Heap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707267"/>
              </p:ext>
            </p:extLst>
          </p:nvPr>
        </p:nvGraphicFramePr>
        <p:xfrm>
          <a:off x="76200" y="1166647"/>
          <a:ext cx="8915401" cy="517146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798721"/>
                <a:gridCol w="5787190"/>
                <a:gridCol w="1329490"/>
              </a:tblGrid>
              <a:tr h="4956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init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(key)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build a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MinHeap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from the array of keys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(n)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713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delete and return the</a:t>
                      </a:r>
                      <a:r>
                        <a:rPr lang="en-US" sz="2400" baseline="0" dirty="0" smtClean="0"/>
                        <a:t> (location in key[ ] of the) minimum element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latin typeface="Calibri"/>
                        </a:rPr>
                        <a:t>(log n)</a:t>
                      </a:r>
                      <a:endParaRPr lang="en-US" sz="2400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isIn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(w)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is vertex w currently in the heap?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(1)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keyVal</a:t>
                      </a:r>
                      <a:r>
                        <a:rPr lang="en-US" sz="2400" dirty="0" smtClean="0"/>
                        <a:t>(w)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weight associated with vertex w (minimum weight of an edge from that vertex to some adjacent</a:t>
                      </a:r>
                      <a:r>
                        <a:rPr lang="en-US" sz="2400" baseline="0" dirty="0" smtClean="0"/>
                        <a:t> vertex that is in the tree).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latin typeface="+mn-lt"/>
                        </a:rPr>
                        <a:t>(1)</a:t>
                      </a:r>
                      <a:endParaRPr lang="en-US" sz="2400" dirty="0" smtClean="0"/>
                    </a:p>
                  </a:txBody>
                  <a:tcPr/>
                </a:tc>
              </a:tr>
              <a:tr h="12586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decrease(w,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changes the weight associated with vertex 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(which must be smaller than w's current weight)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(log n)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27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Indirect </a:t>
            </a:r>
            <a:r>
              <a:rPr lang="en-US" dirty="0" err="1" smtClean="0"/>
              <a:t>MinHeap</a:t>
            </a:r>
            <a:r>
              <a:rPr lang="en-US" dirty="0" smtClean="0"/>
              <a:t>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4196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outof</a:t>
            </a:r>
            <a:r>
              <a:rPr lang="en-US" sz="2800" dirty="0" smtClean="0"/>
              <a:t>[i] tells us which key is in location i in the heap</a:t>
            </a:r>
          </a:p>
          <a:p>
            <a:r>
              <a:rPr lang="en-US" sz="2800" dirty="0" smtClean="0"/>
              <a:t>into[j] tells us where in the heap key[j] resides</a:t>
            </a:r>
          </a:p>
          <a:p>
            <a:r>
              <a:rPr lang="en-US" sz="2800" dirty="0" smtClean="0"/>
              <a:t>into[</a:t>
            </a:r>
            <a:r>
              <a:rPr lang="en-US" sz="2800" dirty="0" err="1" smtClean="0"/>
              <a:t>outof</a:t>
            </a:r>
            <a:r>
              <a:rPr lang="en-US" sz="2800" dirty="0" smtClean="0"/>
              <a:t>[i]] = i, and </a:t>
            </a:r>
            <a:r>
              <a:rPr lang="en-US" sz="2800" dirty="0" err="1" smtClean="0"/>
              <a:t>outof</a:t>
            </a:r>
            <a:r>
              <a:rPr lang="en-US" sz="2800" dirty="0" smtClean="0"/>
              <a:t>[into[j]] = j.</a:t>
            </a:r>
          </a:p>
          <a:p>
            <a:r>
              <a:rPr lang="en-US" sz="2800" dirty="0" smtClean="0"/>
              <a:t>To swap the 15 and 63 (not that we'd want to do this):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temp     =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</a:t>
            </a:r>
          </a:p>
          <a:p>
            <a:pPr marL="0" indent="0">
              <a:buNone/>
            </a:pP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 =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 = temp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temp           =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[2]]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[2]] =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[4]]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[4]] = temp</a:t>
            </a:r>
            <a:endParaRPr lang="en-US" sz="2200" b="1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133" y="651641"/>
            <a:ext cx="4778060" cy="1600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781800" y="7620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Draw the tree diagram of the heap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67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89154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90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2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110" y="940676"/>
            <a:ext cx="8202706" cy="533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68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14" y="1066800"/>
            <a:ext cx="770192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0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4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06517"/>
            <a:ext cx="8070238" cy="549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4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22" y="533400"/>
            <a:ext cx="8915400" cy="46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r>
              <a:rPr lang="en-US" dirty="0" smtClean="0"/>
              <a:t>Prim Algorithm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000480"/>
            <a:ext cx="5638800" cy="178132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3841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AdjacencyListGraph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399"/>
            <a:ext cx="8229600" cy="585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040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2819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 indirect heap.  We keep the keys in place in an array, and use another array, "</a:t>
            </a:r>
            <a:r>
              <a:rPr lang="en-US" dirty="0" err="1" smtClean="0"/>
              <a:t>outof</a:t>
            </a:r>
            <a:r>
              <a:rPr lang="en-US" dirty="0" smtClean="0"/>
              <a:t>", to hold the positions of these keys within the heap.</a:t>
            </a:r>
          </a:p>
          <a:p>
            <a:r>
              <a:rPr lang="en-US" dirty="0" smtClean="0"/>
              <a:t>To make lookup faster, another array, "into" tells where to find an element in the heap.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 = into[j]   </a:t>
            </a:r>
            <a:r>
              <a:rPr lang="en-US" dirty="0" err="1" smtClean="0"/>
              <a:t>iff</a:t>
            </a:r>
            <a:r>
              <a:rPr lang="en-US" dirty="0" smtClean="0"/>
              <a:t>    j = out of[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r>
              <a:rPr lang="en-US" dirty="0" smtClean="0"/>
              <a:t>Picture shows it for a </a:t>
            </a:r>
            <a:r>
              <a:rPr lang="en-US" dirty="0" err="1" smtClean="0"/>
              <a:t>maxHeap</a:t>
            </a:r>
            <a:r>
              <a:rPr lang="en-US" dirty="0" smtClean="0"/>
              <a:t>, but the idea is the same:</a:t>
            </a:r>
            <a:endParaRPr lang="en-US" dirty="0"/>
          </a:p>
        </p:txBody>
      </p:sp>
      <p:pic>
        <p:nvPicPr>
          <p:cNvPr id="4" name="Picture 4" descr="scan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03625"/>
            <a:ext cx="7086600" cy="3254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3482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6781800" cy="838200"/>
          </a:xfrm>
        </p:spPr>
        <p:txBody>
          <a:bodyPr/>
          <a:lstStyle/>
          <a:p>
            <a:r>
              <a:rPr lang="en-US" dirty="0" smtClean="0"/>
              <a:t>Recap: MST </a:t>
            </a:r>
            <a:r>
              <a:rPr lang="en-US" dirty="0" smtClean="0"/>
              <a:t>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09934"/>
            <a:ext cx="8534400" cy="502920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  <a:r>
              <a:rPr lang="en-US" sz="2800" dirty="0" smtClean="0"/>
              <a:t>  </a:t>
            </a:r>
            <a:r>
              <a:rPr lang="en-US" sz="3000" dirty="0" smtClean="0"/>
              <a:t>  </a:t>
            </a:r>
            <a:r>
              <a:rPr lang="en-US" sz="3600" dirty="0" smtClean="0"/>
              <a:t>Let G be a weighted connected graph with a MST T; </a:t>
            </a:r>
            <a:br>
              <a:rPr lang="en-US" sz="3600" dirty="0" smtClean="0"/>
            </a:br>
            <a:r>
              <a:rPr lang="en-US" sz="3600" dirty="0" smtClean="0"/>
              <a:t>let G</a:t>
            </a:r>
            <a:r>
              <a:rPr lang="en-US" sz="3600" dirty="0" smtClean="0">
                <a:cs typeface="Arial" charset="0"/>
              </a:rPr>
              <a:t>′</a:t>
            </a:r>
            <a:r>
              <a:rPr lang="en-US" sz="3600" dirty="0" smtClean="0"/>
              <a:t> be any </a:t>
            </a:r>
            <a:r>
              <a:rPr lang="en-US" sz="3600" dirty="0" err="1" smtClean="0"/>
              <a:t>subgraph</a:t>
            </a:r>
            <a:r>
              <a:rPr lang="en-US" sz="3600" dirty="0" smtClean="0"/>
              <a:t> of T, and let C be any connected component of G</a:t>
            </a:r>
            <a:r>
              <a:rPr lang="en-US" sz="3600" dirty="0" smtClean="0">
                <a:cs typeface="Arial" charset="0"/>
              </a:rPr>
              <a:t>′</a:t>
            </a:r>
            <a:r>
              <a:rPr lang="en-US" sz="3600" dirty="0" smtClean="0"/>
              <a:t>.  </a:t>
            </a:r>
            <a:br>
              <a:rPr lang="en-US" sz="3600" dirty="0" smtClean="0"/>
            </a:br>
            <a:r>
              <a:rPr lang="en-US" sz="3600" dirty="0" smtClean="0"/>
              <a:t>If we add to C an edge </a:t>
            </a:r>
            <a:r>
              <a:rPr lang="en-US" sz="3600" i="1" dirty="0" smtClean="0"/>
              <a:t>e=(</a:t>
            </a:r>
            <a:r>
              <a:rPr lang="en-US" sz="3600" i="1" dirty="0" err="1" smtClean="0"/>
              <a:t>v,w</a:t>
            </a:r>
            <a:r>
              <a:rPr lang="en-US" sz="3600" i="1" dirty="0" smtClean="0"/>
              <a:t>)</a:t>
            </a:r>
            <a:r>
              <a:rPr lang="en-US" sz="3600" dirty="0" smtClean="0"/>
              <a:t> that has minimum-weight among all edges that have one vertex in C and the other vertex not in C, </a:t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smtClean="0">
                <a:solidFill>
                  <a:srgbClr val="FF0000"/>
                </a:solidFill>
              </a:rPr>
              <a:t>then </a:t>
            </a:r>
            <a:r>
              <a:rPr lang="en-US" sz="3600" dirty="0" smtClean="0">
                <a:solidFill>
                  <a:srgbClr val="FF0000"/>
                </a:solidFill>
              </a:rPr>
              <a:t>G has an MST that contains the union of G</a:t>
            </a:r>
            <a:r>
              <a:rPr lang="en-US" sz="3600" dirty="0" smtClean="0">
                <a:solidFill>
                  <a:srgbClr val="FF0000"/>
                </a:solidFill>
                <a:cs typeface="Arial" charset="0"/>
              </a:rPr>
              <a:t>′</a:t>
            </a:r>
            <a:r>
              <a:rPr lang="en-US" sz="3600" dirty="0" smtClean="0">
                <a:solidFill>
                  <a:srgbClr val="FF0000"/>
                </a:solidFill>
              </a:rPr>
              <a:t> and </a:t>
            </a:r>
            <a:r>
              <a:rPr lang="en-US" sz="3600" i="1" dirty="0" smtClean="0">
                <a:solidFill>
                  <a:srgbClr val="FF0000"/>
                </a:solidFill>
              </a:rPr>
              <a:t>e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sz="3600" dirty="0" smtClean="0"/>
              <a:t>[WLOG v is the vertex of e that is in C, and w is not in C]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09600" y="5939135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Proof</a:t>
            </a:r>
            <a:r>
              <a:rPr lang="en-US" sz="2400" b="1" dirty="0" smtClean="0"/>
              <a:t>:  We did it last time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6956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0" y="228600"/>
            <a:ext cx="2286001" cy="31242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1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096000" y="3429000"/>
            <a:ext cx="3048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000" dirty="0" smtClean="0"/>
              <a:t>We will not discuss the details in class; the code is mainly here so we can look at it and see that the running times for the various methods are as advertised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589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2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942" y="743356"/>
            <a:ext cx="8479857" cy="488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569663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NOTE: delete could be simpler, but I kept pointers to the deleted nodes around, to make it easy to implement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heapsort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later.  N calls to delete()  leave the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outof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array in indirect reverse sorted order.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7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3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914400"/>
            <a:ext cx="7772400" cy="55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66835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 smtClean="0"/>
              <a:t>Preview: Data </a:t>
            </a:r>
            <a:r>
              <a:rPr lang="en-US" sz="4000" dirty="0"/>
              <a:t>Structures for Kruskal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 creates a singleton set containing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): </a:t>
            </a:r>
            <a:r>
              <a:rPr lang="en-US" dirty="0" smtClean="0"/>
              <a:t>returns a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dirty="0" err="1" smtClean="0"/>
              <a:t>findset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== </a:t>
            </a:r>
            <a:r>
              <a:rPr lang="en-US" dirty="0" err="1" smtClean="0"/>
              <a:t>findset</a:t>
            </a:r>
            <a:r>
              <a:rPr lang="en-US" dirty="0" smtClean="0"/>
              <a:t>(j)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union(i, j): </a:t>
            </a:r>
            <a:r>
              <a:rPr lang="en-US" dirty="0" smtClean="0"/>
              <a:t>merges the subsets containing i and j into a single subset.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405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/>
              <a:t>union(4, 6)</a:t>
            </a:r>
          </a:p>
          <a:p>
            <a:r>
              <a:rPr lang="en-US" sz="2400"/>
              <a:t>union (1,3)</a:t>
            </a:r>
          </a:p>
          <a:p>
            <a:r>
              <a:rPr lang="en-US" sz="2400"/>
              <a:t>union(4, 5)</a:t>
            </a:r>
          </a:p>
          <a:p>
            <a:r>
              <a:rPr lang="en-US" sz="2400"/>
              <a:t>findset(2)</a:t>
            </a:r>
          </a:p>
          <a:p>
            <a:r>
              <a:rPr lang="en-US" sz="2400"/>
              <a:t>findset(5)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  <p:extLst>
      <p:ext uri="{BB962C8B-B14F-4D97-AF65-F5344CB8AC3E}">
        <p14:creationId xmlns:p14="http://schemas.microsoft.com/office/powerpoint/2010/main" val="142640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= 1..n: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i, count, tree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tree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tree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899160"/>
            <a:ext cx="2590800" cy="267765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can we say about efficiency of this algorithm (in terms of |V| and |E|)?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687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/>
              <a:t>Set Representation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the 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52700" y="449967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274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52821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999488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06212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2362200" y="421749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019800" y="418303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00200" y="495300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1625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918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/>
          <a:lstStyle/>
          <a:p>
            <a:r>
              <a:rPr lang="en-US" dirty="0" err="1"/>
              <a:t>makeset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findset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mergetrees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assume that </a:t>
            </a:r>
            <a:r>
              <a:rPr lang="en-US" dirty="0" err="1"/>
              <a:t>i</a:t>
            </a:r>
            <a:r>
              <a:rPr lang="en-US" dirty="0"/>
              <a:t> and j are the marked elements from </a:t>
            </a:r>
            <a:r>
              <a:rPr lang="en-US" dirty="0" smtClean="0"/>
              <a:t>different </a:t>
            </a:r>
            <a:r>
              <a:rPr lang="en-US" dirty="0"/>
              <a:t>sets.</a:t>
            </a:r>
          </a:p>
          <a:p>
            <a:r>
              <a:rPr lang="en-US" dirty="0"/>
              <a:t>union(</a:t>
            </a:r>
            <a:r>
              <a:rPr lang="en-US" dirty="0" err="1"/>
              <a:t>i,j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assume that </a:t>
            </a:r>
            <a:r>
              <a:rPr lang="en-US" dirty="0" err="1" smtClean="0"/>
              <a:t>i</a:t>
            </a:r>
            <a:r>
              <a:rPr lang="en-US" dirty="0" smtClean="0"/>
              <a:t> and j are elements from different sets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35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Assume that we are going to do n </a:t>
            </a:r>
            <a:r>
              <a:rPr lang="en-US" dirty="0" err="1"/>
              <a:t>makeset</a:t>
            </a:r>
            <a:r>
              <a:rPr lang="en-US" dirty="0"/>
              <a:t> operations followed by m union/find operations</a:t>
            </a:r>
          </a:p>
          <a:p>
            <a:r>
              <a:rPr lang="en-US" dirty="0"/>
              <a:t>time for </a:t>
            </a:r>
            <a:r>
              <a:rPr lang="en-US" dirty="0" err="1"/>
              <a:t>makeset</a:t>
            </a:r>
            <a:r>
              <a:rPr lang="en-US" dirty="0"/>
              <a:t>?</a:t>
            </a:r>
          </a:p>
          <a:p>
            <a:r>
              <a:rPr lang="en-US" dirty="0"/>
              <a:t>worst case time for </a:t>
            </a:r>
            <a:r>
              <a:rPr lang="en-US" dirty="0" err="1"/>
              <a:t>findset</a:t>
            </a:r>
            <a:r>
              <a:rPr lang="en-US" dirty="0"/>
              <a:t>?</a:t>
            </a:r>
          </a:p>
          <a:p>
            <a:r>
              <a:rPr lang="en-US" dirty="0"/>
              <a:t>worst case time for union?</a:t>
            </a:r>
          </a:p>
          <a:p>
            <a:r>
              <a:rPr lang="en-US" dirty="0"/>
              <a:t>Worst case for all  m union/find operations?</a:t>
            </a:r>
          </a:p>
          <a:p>
            <a:r>
              <a:rPr lang="en-US" dirty="0"/>
              <a:t>worst case for total?</a:t>
            </a:r>
          </a:p>
          <a:p>
            <a:r>
              <a:rPr lang="en-US" dirty="0"/>
              <a:t>What if m &lt; n?</a:t>
            </a:r>
          </a:p>
          <a:p>
            <a:r>
              <a:rPr lang="en-US" dirty="0"/>
              <a:t>Write the formula to use min</a:t>
            </a:r>
          </a:p>
        </p:txBody>
      </p:sp>
    </p:spTree>
    <p:extLst>
      <p:ext uri="{BB962C8B-B14F-4D97-AF65-F5344CB8AC3E}">
        <p14:creationId xmlns:p14="http://schemas.microsoft.com/office/powerpoint/2010/main" val="266714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 smtClean="0"/>
              <a:t>mergetrees</a:t>
            </a:r>
            <a:endParaRPr lang="en-US" dirty="0"/>
          </a:p>
          <a:p>
            <a:r>
              <a:rPr lang="en-US" dirty="0" err="1"/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union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6356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Kruskal’s </a:t>
            </a:r>
            <a:r>
              <a:rPr lang="en-US" dirty="0"/>
              <a:t>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a MST:</a:t>
            </a:r>
          </a:p>
          <a:p>
            <a:r>
              <a:rPr lang="en-US" dirty="0"/>
              <a:t>Start with a graph containing all of G’s n vertices and none of its edges.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of G’s edges that can be added without creating a cycle, add one </a:t>
            </a:r>
            <a:r>
              <a:rPr lang="en-US" dirty="0" smtClean="0"/>
              <a:t>that has minimal </a:t>
            </a:r>
            <a:r>
              <a:rPr lang="en-US" dirty="0"/>
              <a:t>weight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Does this algorithm produce an MST for G?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hypothesis…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tree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 say about the </a:t>
            </a:r>
            <a:r>
              <a:rPr lang="en-US" dirty="0"/>
              <a:t>heights of these trees?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Height of tree is 1 + h2 ≤ …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26120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141034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it 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50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7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1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smtClean="0">
                <a:latin typeface="Calibri"/>
              </a:rPr>
              <a:t>Algorithms </a:t>
            </a:r>
            <a:r>
              <a:rPr lang="en-US" sz="2600" dirty="0" smtClean="0">
                <a:latin typeface="Calibri"/>
              </a:rPr>
              <a:t>by 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493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7467600" cy="715962"/>
          </a:xfrm>
        </p:spPr>
        <p:txBody>
          <a:bodyPr/>
          <a:lstStyle/>
          <a:p>
            <a:r>
              <a:rPr lang="en-US" sz="4000" dirty="0"/>
              <a:t>Does </a:t>
            </a:r>
            <a:r>
              <a:rPr lang="en-US" sz="4000" dirty="0" err="1"/>
              <a:t>Kruskal</a:t>
            </a:r>
            <a:r>
              <a:rPr lang="en-US" sz="4000" dirty="0"/>
              <a:t> </a:t>
            </a:r>
            <a:r>
              <a:rPr lang="en-US" sz="4000" dirty="0" smtClean="0"/>
              <a:t>produce a </a:t>
            </a:r>
            <a:r>
              <a:rPr lang="en-US" sz="4000" dirty="0"/>
              <a:t>MST?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01000" cy="5486400"/>
          </a:xfrm>
        </p:spPr>
        <p:txBody>
          <a:bodyPr/>
          <a:lstStyle/>
          <a:p>
            <a:r>
              <a:rPr lang="en-US" sz="2800" dirty="0"/>
              <a:t>Claim:  </a:t>
            </a:r>
            <a:r>
              <a:rPr lang="en-US" sz="2800" dirty="0" smtClean="0"/>
              <a:t>After  </a:t>
            </a:r>
            <a:r>
              <a:rPr lang="en-US" sz="2800" dirty="0"/>
              <a:t>every step of Kruskal’s algorithm, we have a set of edges that is part of an </a:t>
            </a:r>
            <a:r>
              <a:rPr lang="en-US" sz="2800" dirty="0" smtClean="0"/>
              <a:t>MST</a:t>
            </a:r>
            <a:endParaRPr lang="en-US" sz="2800" dirty="0"/>
          </a:p>
          <a:p>
            <a:r>
              <a:rPr lang="en-US" sz="2800" dirty="0"/>
              <a:t>Base case …</a:t>
            </a:r>
          </a:p>
          <a:p>
            <a:r>
              <a:rPr lang="en-US" sz="2800" dirty="0" smtClean="0"/>
              <a:t>Induction step: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Induction Assumption: before adding an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We must show that after adding the next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Suppose that the most recently added edge is e = (v, w).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Let C be the component (of the “before adding e” MST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) that contains v 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Note that there must be such a component and that it is unique.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Are all  of the conditions of MST lemma met?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Thus the new graph is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 of G</a:t>
            </a:r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4114800" y="2057400"/>
            <a:ext cx="4643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Work on the quiz questions with one or two other students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792162"/>
          </a:xfrm>
        </p:spPr>
        <p:txBody>
          <a:bodyPr/>
          <a:lstStyle/>
          <a:p>
            <a:r>
              <a:rPr lang="en-US" sz="4000"/>
              <a:t>Does Prim produce an MST?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Proof similar to </a:t>
            </a:r>
            <a:r>
              <a:rPr lang="en-US" dirty="0" err="1"/>
              <a:t>Kruskal</a:t>
            </a:r>
            <a:r>
              <a:rPr lang="en-US" dirty="0"/>
              <a:t>.</a:t>
            </a:r>
          </a:p>
          <a:p>
            <a:r>
              <a:rPr lang="en-US" dirty="0" smtClean="0"/>
              <a:t>It's done in the textbook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Recap: Prim’s Algorithm for Minimal Spanning Tree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to T a minimum-weight edge</a:t>
            </a:r>
            <a:r>
              <a:rPr lang="en-US" dirty="0" smtClean="0"/>
              <a:t>.</a:t>
            </a:r>
            <a:endParaRPr lang="en-US" sz="2000" dirty="0"/>
          </a:p>
          <a:p>
            <a:pPr marL="457200" lvl="1" indent="0">
              <a:buNone/>
            </a:pPr>
            <a:r>
              <a:rPr lang="en-US" dirty="0" smtClean="0"/>
              <a:t>At each stage, T is a MST for a connected subgraph of </a:t>
            </a:r>
            <a:r>
              <a:rPr lang="en-US" dirty="0" smtClean="0"/>
              <a:t>G.    </a:t>
            </a:r>
            <a:r>
              <a:rPr lang="en-US" b="1" dirty="0">
                <a:solidFill>
                  <a:srgbClr val="FF0000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>
                <a:solidFill>
                  <a:srgbClr val="FF0000"/>
                </a:solidFill>
              </a:rPr>
              <a:t>imple idea; but how to do it efficiently?</a:t>
            </a:r>
          </a:p>
          <a:p>
            <a:pPr marL="457200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/>
            </a:r>
            <a:br>
              <a:rPr lang="en-US" sz="1800" b="1" dirty="0" smtClean="0">
                <a:solidFill>
                  <a:srgbClr val="FF0000"/>
                </a:solidFill>
              </a:rPr>
            </a:br>
            <a:r>
              <a:rPr lang="en-US" sz="1800" b="1" dirty="0" smtClean="0">
                <a:solidFill>
                  <a:srgbClr val="0000FF"/>
                </a:solidFill>
              </a:rPr>
              <a:t>Many ideas in my presentation are from Johnsonbaugh, </a:t>
            </a:r>
            <a:r>
              <a:rPr lang="en-US" sz="1800" b="1" i="1" dirty="0" smtClean="0">
                <a:solidFill>
                  <a:srgbClr val="0000FF"/>
                </a:solidFill>
              </a:rPr>
              <a:t>Algorithms</a:t>
            </a:r>
            <a:r>
              <a:rPr lang="en-US" sz="1800" b="1" dirty="0" smtClean="0">
                <a:solidFill>
                  <a:srgbClr val="0000FF"/>
                </a:solidFill>
              </a:rPr>
              <a:t>, </a:t>
            </a:r>
            <a:br>
              <a:rPr lang="en-US" sz="1800" b="1" dirty="0" smtClean="0">
                <a:solidFill>
                  <a:srgbClr val="0000FF"/>
                </a:solidFill>
              </a:rPr>
            </a:br>
            <a:r>
              <a:rPr lang="en-US" sz="1800" b="1" dirty="0" smtClean="0">
                <a:solidFill>
                  <a:srgbClr val="0000FF"/>
                </a:solidFill>
              </a:rPr>
              <a:t>2004, Pearson/Prentice Hall</a:t>
            </a:r>
            <a:endParaRPr lang="en-US" sz="1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13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Data Structure for Prim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Start with adjacency-list representation of G</a:t>
            </a:r>
          </a:p>
          <a:p>
            <a:r>
              <a:rPr lang="en-US" dirty="0" smtClean="0"/>
              <a:t>Let V be all of the vertices of G, and let V</a:t>
            </a:r>
            <a:r>
              <a:rPr lang="en-US" baseline="-25000" dirty="0" smtClean="0"/>
              <a:t>T</a:t>
            </a:r>
            <a:r>
              <a:rPr lang="en-US" dirty="0" smtClean="0"/>
              <a:t> the subset consisting of the vertices that we have placed in the tree so far</a:t>
            </a:r>
          </a:p>
          <a:p>
            <a:r>
              <a:rPr lang="en-US" dirty="0" smtClean="0"/>
              <a:t>We need a way to keep track of "</a:t>
            </a:r>
            <a:r>
              <a:rPr lang="en-US" dirty="0" smtClean="0"/>
              <a:t>fringe vertices"</a:t>
            </a:r>
            <a:endParaRPr lang="en-US" dirty="0" smtClean="0"/>
          </a:p>
          <a:p>
            <a:pPr lvl="1"/>
            <a:r>
              <a:rPr lang="en-US" dirty="0" smtClean="0"/>
              <a:t>i.e. edges that have one vertex in V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and the other vertex in V – V</a:t>
            </a:r>
            <a:r>
              <a:rPr lang="en-US" baseline="-25000" dirty="0" smtClean="0"/>
              <a:t>T</a:t>
            </a:r>
            <a:endParaRPr lang="en-US" dirty="0" smtClean="0"/>
          </a:p>
          <a:p>
            <a:r>
              <a:rPr lang="en-US" smtClean="0"/>
              <a:t>Fringe </a:t>
            </a:r>
            <a:r>
              <a:rPr lang="en-US" smtClean="0"/>
              <a:t>vertices need </a:t>
            </a:r>
            <a:r>
              <a:rPr lang="en-US" dirty="0" smtClean="0"/>
              <a:t>to be ordered by edge weight</a:t>
            </a:r>
          </a:p>
          <a:p>
            <a:pPr lvl="1"/>
            <a:r>
              <a:rPr lang="en-US" dirty="0" smtClean="0"/>
              <a:t>E.g., in a priority queue</a:t>
            </a:r>
          </a:p>
          <a:p>
            <a:r>
              <a:rPr lang="en-US" dirty="0" smtClean="0"/>
              <a:t>What is the most efficient way to implement a priority queue?</a:t>
            </a:r>
          </a:p>
        </p:txBody>
      </p:sp>
    </p:spTree>
    <p:extLst>
      <p:ext uri="{BB962C8B-B14F-4D97-AF65-F5344CB8AC3E}">
        <p14:creationId xmlns:p14="http://schemas.microsoft.com/office/powerpoint/2010/main" val="398477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</a:t>
            </a:r>
            <a:r>
              <a:rPr lang="en-US" dirty="0" smtClean="0"/>
              <a:t>step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/>
          </a:bodyPr>
          <a:lstStyle/>
          <a:p>
            <a:r>
              <a:rPr lang="en-US" b="1" dirty="0" smtClean="0"/>
              <a:t>Create </a:t>
            </a:r>
            <a:r>
              <a:rPr lang="en-US" b="1" dirty="0" smtClean="0"/>
              <a:t>an indirect </a:t>
            </a:r>
            <a:r>
              <a:rPr lang="en-US" b="1" dirty="0" err="1" smtClean="0"/>
              <a:t>minheap</a:t>
            </a:r>
            <a:r>
              <a:rPr lang="en-US" b="1" dirty="0"/>
              <a:t> </a:t>
            </a:r>
            <a:r>
              <a:rPr lang="en-US" dirty="0"/>
              <a:t>from </a:t>
            </a:r>
            <a:r>
              <a:rPr lang="en-US" dirty="0" smtClean="0"/>
              <a:t>the adjacency-list </a:t>
            </a:r>
            <a:r>
              <a:rPr lang="en-US" dirty="0"/>
              <a:t>representation of </a:t>
            </a:r>
            <a:r>
              <a:rPr lang="en-US" dirty="0" smtClean="0"/>
              <a:t>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Each heap entry contains a vertex and its weight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The vertices in the heap are those not yet in 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Weight associated with each vertex v is the minimum weight of an edge that connects v to some vertex in 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If there is no such edge, v's weight is infinite</a:t>
            </a:r>
          </a:p>
          <a:p>
            <a:pPr lvl="2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Initially all vertices except </a:t>
            </a:r>
            <a:r>
              <a:rPr lang="en-US" b="1" i="1" dirty="0" smtClean="0">
                <a:solidFill>
                  <a:srgbClr val="0000FF"/>
                </a:solidFill>
              </a:rPr>
              <a:t>start</a:t>
            </a:r>
            <a:r>
              <a:rPr lang="en-US" b="1" dirty="0" smtClean="0">
                <a:solidFill>
                  <a:srgbClr val="0000FF"/>
                </a:solidFill>
              </a:rPr>
              <a:t> are in heap, have infinite weight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Vertices in the heap whose weights are not infinite are the </a:t>
            </a:r>
            <a:r>
              <a:rPr lang="en-US" i="1" dirty="0" smtClean="0"/>
              <a:t>fringe vertices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Fringe vertices are candidates to be the next vertex (with its associated edge) added to the tree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9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</a:t>
            </a:r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/>
          </a:bodyPr>
          <a:lstStyle/>
          <a:p>
            <a:r>
              <a:rPr lang="en-US" b="1" dirty="0" smtClean="0"/>
              <a:t>Loop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Delete min weight vertex </a:t>
            </a:r>
            <a:r>
              <a:rPr lang="en-US" dirty="0" smtClean="0"/>
              <a:t>w </a:t>
            </a:r>
            <a:r>
              <a:rPr lang="en-US" dirty="0" smtClean="0"/>
              <a:t>from heap, add it to T</a:t>
            </a:r>
          </a:p>
          <a:p>
            <a:pPr lvl="1"/>
            <a:r>
              <a:rPr lang="en-US" dirty="0" smtClean="0"/>
              <a:t>We may then be able to decrease the weights </a:t>
            </a:r>
            <a:br>
              <a:rPr lang="en-US" dirty="0" smtClean="0"/>
            </a:br>
            <a:r>
              <a:rPr lang="en-US" dirty="0" smtClean="0"/>
              <a:t>associated with one or </a:t>
            </a:r>
            <a:r>
              <a:rPr lang="en-US" dirty="0" smtClean="0"/>
              <a:t>more vertices </a:t>
            </a:r>
            <a:r>
              <a:rPr lang="en-US" dirty="0" smtClean="0"/>
              <a:t>that are adjacent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 smtClean="0"/>
              <a:t>w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9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36235</TotalTime>
  <Words>2176</Words>
  <Application>Microsoft Office PowerPoint</Application>
  <PresentationFormat>On-screen Show (4:3)</PresentationFormat>
  <Paragraphs>353</Paragraphs>
  <Slides>36</Slides>
  <Notes>32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Arial Black</vt:lpstr>
      <vt:lpstr>Calibri</vt:lpstr>
      <vt:lpstr>Consolas</vt:lpstr>
      <vt:lpstr>Courier New</vt:lpstr>
      <vt:lpstr>Symbol</vt:lpstr>
      <vt:lpstr>Tahoma</vt:lpstr>
      <vt:lpstr>Default Design</vt:lpstr>
      <vt:lpstr>PowerPoint Presentation</vt:lpstr>
      <vt:lpstr>Recap: MST lemma</vt:lpstr>
      <vt:lpstr>Recall Kruskal’s algorithm</vt:lpstr>
      <vt:lpstr>Does Kruskal produce a MST?</vt:lpstr>
      <vt:lpstr>Does Prim produce an MST?</vt:lpstr>
      <vt:lpstr>Recap: Prim’s Algorithm for Minimal Spanning Tree</vt:lpstr>
      <vt:lpstr>Main Data Structure for Prim</vt:lpstr>
      <vt:lpstr>Prim detailed algorithm step 1 </vt:lpstr>
      <vt:lpstr>Prim detailed algorithm step 2</vt:lpstr>
      <vt:lpstr>Indirect minheap overview</vt:lpstr>
      <vt:lpstr>Indirect Min Heap methods</vt:lpstr>
      <vt:lpstr>Indirect MinHeap Representation</vt:lpstr>
      <vt:lpstr>MinHeap class, part 1</vt:lpstr>
      <vt:lpstr>MinHeap class, part 2</vt:lpstr>
      <vt:lpstr>MinHeap class, part 3</vt:lpstr>
      <vt:lpstr>MinHeap class, part 4</vt:lpstr>
      <vt:lpstr>Prim Algorithm</vt:lpstr>
      <vt:lpstr>AdjacencyListGraph class</vt:lpstr>
      <vt:lpstr>MinHeap implementation </vt:lpstr>
      <vt:lpstr>MinHeap code part 1</vt:lpstr>
      <vt:lpstr>MinHeap code part 2</vt:lpstr>
      <vt:lpstr>MinHeap code part 3</vt:lpstr>
      <vt:lpstr>Preview: Data Structures for Kruskal</vt:lpstr>
      <vt:lpstr>Example of operations</vt:lpstr>
      <vt:lpstr>Kruskal Algorithm</vt:lpstr>
      <vt:lpstr>Set Representation</vt:lpstr>
      <vt:lpstr>Using this representation</vt:lpstr>
      <vt:lpstr>Analysis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789</cp:revision>
  <cp:lastPrinted>2014-11-07T14:41:54Z</cp:lastPrinted>
  <dcterms:modified xsi:type="dcterms:W3CDTF">2014-11-07T16:09:22Z</dcterms:modified>
</cp:coreProperties>
</file>